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509" r:id="rId4"/>
    <p:sldId id="514" r:id="rId5"/>
    <p:sldId id="515" r:id="rId6"/>
    <p:sldId id="516" r:id="rId7"/>
    <p:sldId id="517" r:id="rId8"/>
    <p:sldId id="518" r:id="rId9"/>
    <p:sldId id="510" r:id="rId10"/>
    <p:sldId id="511" r:id="rId11"/>
    <p:sldId id="512" r:id="rId12"/>
    <p:sldId id="513" r:id="rId13"/>
    <p:sldId id="519" r:id="rId14"/>
    <p:sldId id="521" r:id="rId15"/>
    <p:sldId id="520" r:id="rId16"/>
    <p:sldId id="522" r:id="rId17"/>
    <p:sldId id="523"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294" autoAdjust="0"/>
    <p:restoredTop sz="94631" autoAdjust="0"/>
  </p:normalViewPr>
  <p:slideViewPr>
    <p:cSldViewPr snapToGrid="0">
      <p:cViewPr varScale="1">
        <p:scale>
          <a:sx n="75" d="100"/>
          <a:sy n="75" d="100"/>
        </p:scale>
        <p:origin x="324"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12/18/2017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12/18/2017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12/18/2017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12/18/2017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12/18/2017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Welkom Havo 5.</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846610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0" y="0"/>
            <a:ext cx="11442700" cy="6858000"/>
          </a:xfrm>
        </p:spPr>
        <p:txBody>
          <a:bodyPr>
            <a:noAutofit/>
          </a:bodyPr>
          <a:lstStyle/>
          <a:p>
            <a:r>
              <a:rPr lang="nl-NL" sz="2250" dirty="0"/>
              <a:t>1.	</a:t>
            </a:r>
            <a:r>
              <a:rPr lang="nl-NL" sz="2250" dirty="0" smtClean="0"/>
              <a:t>2p	Er </a:t>
            </a:r>
            <a:r>
              <a:rPr lang="nl-NL" sz="2250" dirty="0"/>
              <a:t>is sprake van (grote) onderbezetting van de productiecapaciteit zodat aan de toename van de vraag (gemakkelijk) voldaan kan worden (zonder dat de prijzen stijgen).</a:t>
            </a:r>
          </a:p>
          <a:p>
            <a:r>
              <a:rPr lang="nl-NL" sz="2250" dirty="0"/>
              <a:t> </a:t>
            </a:r>
            <a:r>
              <a:rPr lang="nl-NL" sz="2250" dirty="0" smtClean="0"/>
              <a:t>2</a:t>
            </a:r>
            <a:r>
              <a:rPr lang="nl-NL" sz="2250" dirty="0"/>
              <a:t>.	</a:t>
            </a:r>
            <a:r>
              <a:rPr lang="nl-NL" sz="2250" dirty="0" smtClean="0"/>
              <a:t>2p	</a:t>
            </a:r>
            <a:r>
              <a:rPr lang="nl-NL" sz="2250" dirty="0" err="1" smtClean="0"/>
              <a:t>Yr</a:t>
            </a:r>
            <a:r>
              <a:rPr lang="nl-NL" sz="2250" dirty="0" smtClean="0"/>
              <a:t> </a:t>
            </a:r>
            <a:r>
              <a:rPr lang="nl-NL" sz="2250" dirty="0"/>
              <a:t>stijgt bij gelijkblijvende P; als P × </a:t>
            </a:r>
            <a:r>
              <a:rPr lang="nl-NL" sz="2250" dirty="0" err="1"/>
              <a:t>Yr</a:t>
            </a:r>
            <a:r>
              <a:rPr lang="nl-NL" sz="2250" dirty="0"/>
              <a:t> op een hoger niveau komt, moet ook M × V op een hoger niveau komen en (bij een constant veronderstelde V) moet M dus toenemen.</a:t>
            </a:r>
          </a:p>
          <a:p>
            <a:r>
              <a:rPr lang="nl-NL" sz="2250" dirty="0"/>
              <a:t> </a:t>
            </a:r>
            <a:r>
              <a:rPr lang="nl-NL" sz="2250" dirty="0" smtClean="0"/>
              <a:t>3</a:t>
            </a:r>
            <a:r>
              <a:rPr lang="nl-NL" sz="2250" dirty="0"/>
              <a:t>.	</a:t>
            </a:r>
            <a:r>
              <a:rPr lang="nl-NL" sz="2250" dirty="0" smtClean="0"/>
              <a:t>2p	Bij </a:t>
            </a:r>
            <a:r>
              <a:rPr lang="nl-NL" sz="2250" dirty="0"/>
              <a:t>een renteverlaging zullen bedrijven/consumenten meer lenen/minder sparen zodat de bestedingen en de productie zullen toenemen.</a:t>
            </a:r>
          </a:p>
          <a:p>
            <a:r>
              <a:rPr lang="nl-NL" sz="2250" dirty="0"/>
              <a:t> </a:t>
            </a:r>
            <a:r>
              <a:rPr lang="nl-NL" sz="2250" dirty="0" smtClean="0"/>
              <a:t>4</a:t>
            </a:r>
            <a:r>
              <a:rPr lang="nl-NL" sz="2250" dirty="0"/>
              <a:t>.	</a:t>
            </a:r>
            <a:r>
              <a:rPr lang="nl-NL" sz="2250" dirty="0" smtClean="0"/>
              <a:t>2p	De </a:t>
            </a:r>
            <a:r>
              <a:rPr lang="nl-NL" sz="2250" dirty="0"/>
              <a:t>centrale bank kan de rentetarieven wel verlagen, maar het is twijfelachtig of consumenten en producenten gezien hun pessimisme daardoor worden aangezet meer krediet op te nemen om meer te besteden.</a:t>
            </a:r>
          </a:p>
          <a:p>
            <a:r>
              <a:rPr lang="nl-NL" sz="2250" dirty="0"/>
              <a:t> </a:t>
            </a:r>
            <a:r>
              <a:rPr lang="nl-NL" sz="2250" dirty="0" smtClean="0"/>
              <a:t>5</a:t>
            </a:r>
            <a:r>
              <a:rPr lang="nl-NL" sz="2250" dirty="0"/>
              <a:t>.	</a:t>
            </a:r>
            <a:r>
              <a:rPr lang="nl-NL" sz="2250" dirty="0" smtClean="0"/>
              <a:t>2p	Door </a:t>
            </a:r>
            <a:r>
              <a:rPr lang="nl-NL" sz="2250" dirty="0"/>
              <a:t>de recessie bij de handelspartners, daalt de productie/inkomen en bestedingen en zullen zij minder importeren uit de handelspartners. De export en dus de bestedingen en productie in het land zullen dalen.</a:t>
            </a:r>
          </a:p>
          <a:p>
            <a:r>
              <a:rPr lang="nl-NL" sz="2250" dirty="0"/>
              <a:t> </a:t>
            </a:r>
            <a:r>
              <a:rPr lang="nl-NL" sz="2250" dirty="0" smtClean="0"/>
              <a:t>6</a:t>
            </a:r>
            <a:r>
              <a:rPr lang="nl-NL" sz="2250" dirty="0"/>
              <a:t>.	</a:t>
            </a:r>
            <a:r>
              <a:rPr lang="nl-NL" sz="2250" dirty="0" smtClean="0"/>
              <a:t>3p	Een </a:t>
            </a:r>
            <a:r>
              <a:rPr lang="nl-NL" sz="2250" dirty="0"/>
              <a:t>verhoging van de overheidsbestedingen leidt tot een grotere import en dus tot een beperkte toename van de binnenlandse productie tenzij ook andere landen de overheidsbestedingen vergroten zodat hun import en dus de export van het land toeneemt.</a:t>
            </a:r>
          </a:p>
          <a:p>
            <a:endParaRPr lang="nl-NL" sz="2250" dirty="0"/>
          </a:p>
        </p:txBody>
      </p:sp>
    </p:spTree>
    <p:extLst>
      <p:ext uri="{BB962C8B-B14F-4D97-AF65-F5344CB8AC3E}">
        <p14:creationId xmlns:p14="http://schemas.microsoft.com/office/powerpoint/2010/main" val="596290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1"/>
            <a:ext cx="8596668" cy="1320800"/>
          </a:xfrm>
        </p:spPr>
        <p:txBody>
          <a:bodyPr>
            <a:normAutofit/>
          </a:bodyPr>
          <a:lstStyle/>
          <a:p>
            <a:r>
              <a:rPr lang="nl-NL" dirty="0" smtClean="0"/>
              <a:t>Maak oefenopgave 2: Portugal en de EU</a:t>
            </a:r>
            <a:r>
              <a:rPr lang="nl-NL" b="1" dirty="0"/>
              <a:t/>
            </a:r>
            <a:br>
              <a:rPr lang="nl-NL" b="1" dirty="0"/>
            </a:br>
            <a:endParaRPr lang="nl-NL" b="1"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15 minuten de tijd</a:t>
            </a:r>
          </a:p>
          <a:p>
            <a:r>
              <a:rPr lang="nl-NL" sz="2500" dirty="0" smtClean="0"/>
              <a:t>Gebruik lesbrief als je er niet uit komt.</a:t>
            </a:r>
          </a:p>
          <a:p>
            <a:r>
              <a:rPr lang="nl-NL" sz="2500" dirty="0" smtClean="0"/>
              <a:t>Eerder klaar? Handstand radslag oefenen in je hoofd.</a:t>
            </a:r>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2"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90" y="19760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86" y="19424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5767186" y="19424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335550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heel(1)">
                                      <p:cBhvr>
                                        <p:cTn id="63" dur="59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0" y="0"/>
            <a:ext cx="12103100" cy="6858000"/>
          </a:xfrm>
        </p:spPr>
        <p:txBody>
          <a:bodyPr>
            <a:noAutofit/>
          </a:bodyPr>
          <a:lstStyle/>
          <a:p>
            <a:r>
              <a:rPr lang="nl-NL" sz="2200" dirty="0"/>
              <a:t>1.	</a:t>
            </a:r>
            <a:r>
              <a:rPr lang="nl-NL" sz="2200" dirty="0" smtClean="0"/>
              <a:t>1p	1990</a:t>
            </a:r>
            <a:r>
              <a:rPr lang="nl-NL" sz="2200" dirty="0"/>
              <a:t>.</a:t>
            </a:r>
          </a:p>
          <a:p>
            <a:r>
              <a:rPr lang="nl-NL" sz="2200" dirty="0"/>
              <a:t> </a:t>
            </a:r>
            <a:r>
              <a:rPr lang="nl-NL" sz="2200" dirty="0" smtClean="0"/>
              <a:t>2</a:t>
            </a:r>
            <a:r>
              <a:rPr lang="nl-NL" sz="2200" dirty="0"/>
              <a:t>.	</a:t>
            </a:r>
            <a:r>
              <a:rPr lang="nl-NL" sz="2200" dirty="0" smtClean="0"/>
              <a:t>1p	Afnemende </a:t>
            </a:r>
            <a:r>
              <a:rPr lang="nl-NL" sz="2200" dirty="0"/>
              <a:t>economische groei.</a:t>
            </a:r>
          </a:p>
          <a:p>
            <a:r>
              <a:rPr lang="nl-NL" sz="2200" dirty="0"/>
              <a:t> </a:t>
            </a:r>
            <a:r>
              <a:rPr lang="nl-NL" sz="2200" dirty="0" smtClean="0"/>
              <a:t>3</a:t>
            </a:r>
            <a:r>
              <a:rPr lang="nl-NL" sz="2200" dirty="0"/>
              <a:t>.	</a:t>
            </a:r>
            <a:r>
              <a:rPr lang="nl-NL" sz="2200" dirty="0" smtClean="0"/>
              <a:t>2p	Een </a:t>
            </a:r>
            <a:r>
              <a:rPr lang="nl-NL" sz="2200" dirty="0"/>
              <a:t>recessie betekent dalende bestedingen. Een recessie in de Eurozone zal voor een lagere Portugese export zorgen en daarmee voor een lagere economische groei in Portugal.</a:t>
            </a:r>
          </a:p>
          <a:p>
            <a:r>
              <a:rPr lang="nl-NL" sz="2200" dirty="0"/>
              <a:t> </a:t>
            </a:r>
            <a:r>
              <a:rPr lang="nl-NL" sz="2200" dirty="0" smtClean="0"/>
              <a:t>4</a:t>
            </a:r>
            <a:r>
              <a:rPr lang="nl-NL" sz="2200" dirty="0"/>
              <a:t>.	</a:t>
            </a:r>
            <a:r>
              <a:rPr lang="nl-NL" sz="2200" dirty="0" smtClean="0"/>
              <a:t>2p	In </a:t>
            </a:r>
            <a:r>
              <a:rPr lang="nl-NL" sz="2200" dirty="0"/>
              <a:t>de periode 1991-1992 en 1995-1996. De economische groei in Portugal steeg, terwijl die van de Eurozone daalde.</a:t>
            </a:r>
          </a:p>
          <a:p>
            <a:r>
              <a:rPr lang="nl-NL" sz="2200" dirty="0" smtClean="0"/>
              <a:t>in </a:t>
            </a:r>
            <a:r>
              <a:rPr lang="nl-NL" sz="2200" dirty="0"/>
              <a:t>1997-1998. De economische groei in Portugal daalde, terwijl die van de Eurozone steeg</a:t>
            </a:r>
            <a:r>
              <a:rPr lang="nl-NL" sz="2200" dirty="0" smtClean="0"/>
              <a:t>.</a:t>
            </a:r>
            <a:r>
              <a:rPr lang="nl-NL" sz="2200" dirty="0"/>
              <a:t> </a:t>
            </a:r>
          </a:p>
          <a:p>
            <a:r>
              <a:rPr lang="nl-NL" sz="2200" dirty="0"/>
              <a:t>5.	</a:t>
            </a:r>
            <a:r>
              <a:rPr lang="nl-NL" sz="2200" dirty="0" smtClean="0"/>
              <a:t>2p	In </a:t>
            </a:r>
            <a:r>
              <a:rPr lang="nl-NL" sz="2200" dirty="0"/>
              <a:t>1995 was het nationaal inkomen hoger dan in 1994, immers gegroeid met 3,3%. 3,3% van een groter bedrag is natuurlijk een groter getal. Dus was de groei in euro’s in 1996 groter dan in 1995.</a:t>
            </a:r>
          </a:p>
          <a:p>
            <a:r>
              <a:rPr lang="nl-NL" sz="2200" dirty="0"/>
              <a:t> </a:t>
            </a:r>
            <a:r>
              <a:rPr lang="nl-NL" sz="2200" dirty="0" smtClean="0"/>
              <a:t>6</a:t>
            </a:r>
            <a:r>
              <a:rPr lang="nl-NL" sz="2200" dirty="0"/>
              <a:t>.	</a:t>
            </a:r>
            <a:r>
              <a:rPr lang="nl-NL" sz="2200" dirty="0" smtClean="0"/>
              <a:t>2p	De </a:t>
            </a:r>
            <a:r>
              <a:rPr lang="nl-NL" sz="2200" dirty="0"/>
              <a:t>belastinginkomsten zullen stijgen door het hogere nationale inkomen, de uitgaven aan werkloosheid dalen door de groei van productie/werkgelegenheid.</a:t>
            </a:r>
          </a:p>
          <a:p>
            <a:r>
              <a:rPr lang="nl-NL" sz="2200" dirty="0"/>
              <a:t> </a:t>
            </a:r>
            <a:r>
              <a:rPr lang="nl-NL" sz="2200" dirty="0" smtClean="0"/>
              <a:t>7</a:t>
            </a:r>
            <a:r>
              <a:rPr lang="nl-NL" sz="2200" dirty="0"/>
              <a:t>.	</a:t>
            </a:r>
            <a:r>
              <a:rPr lang="nl-NL" sz="2200" dirty="0" smtClean="0"/>
              <a:t>2p	Procyclisch beleid.</a:t>
            </a:r>
          </a:p>
          <a:p>
            <a:r>
              <a:rPr lang="nl-NL" sz="2200" dirty="0" smtClean="0"/>
              <a:t>Ze heeft blijkbaar haar uitgaven vergroot of haar inkomsten(belastingen) verlaagt, zodat de bestedingen in een voorspoedige (hoog)conjunctuur zijn gestimuleerd. Het tekort is immers niet verdwenen.</a:t>
            </a:r>
          </a:p>
          <a:p>
            <a:endParaRPr lang="nl-NL" sz="2200" dirty="0"/>
          </a:p>
        </p:txBody>
      </p:sp>
    </p:spTree>
    <p:extLst>
      <p:ext uri="{BB962C8B-B14F-4D97-AF65-F5344CB8AC3E}">
        <p14:creationId xmlns:p14="http://schemas.microsoft.com/office/powerpoint/2010/main" val="3160281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1"/>
            <a:ext cx="8596668" cy="1320800"/>
          </a:xfrm>
        </p:spPr>
        <p:txBody>
          <a:bodyPr>
            <a:normAutofit/>
          </a:bodyPr>
          <a:lstStyle/>
          <a:p>
            <a:r>
              <a:rPr lang="nl-NL" dirty="0" smtClean="0"/>
              <a:t>Maak </a:t>
            </a:r>
            <a:r>
              <a:rPr lang="nl-NL" dirty="0" smtClean="0"/>
              <a:t>oefenopgave 1:</a:t>
            </a:r>
            <a:r>
              <a:rPr lang="nl-NL" b="1" dirty="0"/>
              <a:t/>
            </a:r>
            <a:br>
              <a:rPr lang="nl-NL" b="1" dirty="0"/>
            </a:br>
            <a:endParaRPr lang="nl-NL" b="1"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12 </a:t>
            </a:r>
            <a:r>
              <a:rPr lang="nl-NL" sz="2500" dirty="0" smtClean="0"/>
              <a:t>minuten de tijd</a:t>
            </a:r>
          </a:p>
          <a:p>
            <a:r>
              <a:rPr lang="nl-NL" sz="2500" dirty="0" smtClean="0"/>
              <a:t>Gebruik lesbrief als je er niet uit komt.</a:t>
            </a:r>
          </a:p>
          <a:p>
            <a:r>
              <a:rPr lang="nl-NL" sz="2500" dirty="0" smtClean="0"/>
              <a:t>Eerder klaar? 2</a:t>
            </a:r>
            <a:r>
              <a:rPr lang="nl-NL" sz="2500" baseline="30000" dirty="0" smtClean="0"/>
              <a:t>de</a:t>
            </a:r>
            <a:r>
              <a:rPr lang="nl-NL" sz="2500" dirty="0" smtClean="0"/>
              <a:t> oefenopgave.</a:t>
            </a:r>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2"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287651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0" y="1"/>
            <a:ext cx="9931400" cy="6041362"/>
          </a:xfrm>
        </p:spPr>
        <p:txBody>
          <a:bodyPr>
            <a:noAutofit/>
          </a:bodyPr>
          <a:lstStyle/>
          <a:p>
            <a:r>
              <a:rPr lang="nl-NL" dirty="0"/>
              <a:t>1.	</a:t>
            </a:r>
            <a:r>
              <a:rPr lang="nl-NL" dirty="0" smtClean="0"/>
              <a:t>2p	Slechte </a:t>
            </a:r>
            <a:r>
              <a:rPr lang="nl-NL" dirty="0"/>
              <a:t>infrastructuur betekent hogere transportkosten, waardoor de internationale concurrentiepositie verslechtert. Daardoor daalt de export en neemt de internationale handel af.</a:t>
            </a:r>
          </a:p>
          <a:p>
            <a:r>
              <a:rPr lang="nl-NL" dirty="0"/>
              <a:t> </a:t>
            </a:r>
            <a:r>
              <a:rPr lang="nl-NL" dirty="0" smtClean="0"/>
              <a:t>2</a:t>
            </a:r>
            <a:r>
              <a:rPr lang="nl-NL" dirty="0"/>
              <a:t>.	</a:t>
            </a:r>
            <a:r>
              <a:rPr lang="nl-NL" dirty="0" smtClean="0"/>
              <a:t>2p	Door </a:t>
            </a:r>
            <a:r>
              <a:rPr lang="nl-NL" dirty="0"/>
              <a:t>onstabiele maatschappelijke omstandigheden, zoals arbeidsconflicten en corruptie, zijn de productiekosten hoger en verslechtert de internationale concurrentiepositie. Hierdoor daalt de export.</a:t>
            </a:r>
          </a:p>
          <a:p>
            <a:r>
              <a:rPr lang="nl-NL" dirty="0"/>
              <a:t> </a:t>
            </a:r>
            <a:r>
              <a:rPr lang="nl-NL" dirty="0" smtClean="0"/>
              <a:t>3</a:t>
            </a:r>
            <a:r>
              <a:rPr lang="nl-NL" dirty="0"/>
              <a:t>.	</a:t>
            </a:r>
            <a:r>
              <a:rPr lang="nl-NL" dirty="0" smtClean="0"/>
              <a:t>2p	- </a:t>
            </a:r>
            <a:r>
              <a:rPr lang="nl-NL" dirty="0"/>
              <a:t>Voor voedingsmiddelen als er een tekort dreigt.</a:t>
            </a:r>
          </a:p>
          <a:p>
            <a:r>
              <a:rPr lang="nl-NL" dirty="0"/>
              <a:t>- Voor grondstoffen die van strategisch belang zijn voor een land.</a:t>
            </a:r>
          </a:p>
          <a:p>
            <a:r>
              <a:rPr lang="nl-NL" dirty="0" smtClean="0"/>
              <a:t>4</a:t>
            </a:r>
            <a:r>
              <a:rPr lang="nl-NL" dirty="0"/>
              <a:t>.	</a:t>
            </a:r>
            <a:r>
              <a:rPr lang="nl-NL" dirty="0" smtClean="0"/>
              <a:t>1p	Uit </a:t>
            </a:r>
            <a:r>
              <a:rPr lang="nl-NL" dirty="0"/>
              <a:t>het gegeven dat sommige Afrikaanse landen hun importen belasten.</a:t>
            </a:r>
          </a:p>
          <a:p>
            <a:r>
              <a:rPr lang="nl-NL" dirty="0"/>
              <a:t> </a:t>
            </a:r>
            <a:r>
              <a:rPr lang="nl-NL" dirty="0" smtClean="0"/>
              <a:t>5</a:t>
            </a:r>
            <a:r>
              <a:rPr lang="nl-NL" dirty="0"/>
              <a:t>.	</a:t>
            </a:r>
            <a:r>
              <a:rPr lang="nl-NL" dirty="0" smtClean="0"/>
              <a:t>1p	Internationale </a:t>
            </a:r>
            <a:r>
              <a:rPr lang="nl-NL" dirty="0"/>
              <a:t>arbeidsverdeling.</a:t>
            </a:r>
          </a:p>
          <a:p>
            <a:r>
              <a:rPr lang="nl-NL" dirty="0" smtClean="0"/>
              <a:t>6</a:t>
            </a:r>
            <a:r>
              <a:rPr lang="nl-NL" dirty="0"/>
              <a:t>.	</a:t>
            </a:r>
            <a:r>
              <a:rPr lang="nl-NL" dirty="0" smtClean="0"/>
              <a:t>2p	Door </a:t>
            </a:r>
            <a:r>
              <a:rPr lang="nl-NL" dirty="0"/>
              <a:t>de exportsubsidies op EU-landbouwproducten worden deze goedkoper dan Afrikaanse landbouwproducten, waardoor afzet / productie /werkgelegenheid / inkomen in Afrika dalen.</a:t>
            </a:r>
          </a:p>
          <a:p>
            <a:r>
              <a:rPr lang="nl-NL" dirty="0" smtClean="0"/>
              <a:t>7</a:t>
            </a:r>
            <a:r>
              <a:rPr lang="nl-NL" dirty="0"/>
              <a:t>.	</a:t>
            </a:r>
            <a:r>
              <a:rPr lang="nl-NL" dirty="0" smtClean="0"/>
              <a:t>2p	Door </a:t>
            </a:r>
            <a:r>
              <a:rPr lang="nl-NL" dirty="0"/>
              <a:t>afschaffing van handelsbelemmeringen kan de export van Afrikaanse landen en daardoor de welvaart in de Afrikaanse landen toenemen,					1p</a:t>
            </a:r>
          </a:p>
          <a:p>
            <a:r>
              <a:rPr lang="nl-NL" dirty="0"/>
              <a:t>zodat deze meer kunnen importeren, hetgeen de export van en dus de welvaart in de EU ten goede komt.											1p</a:t>
            </a:r>
          </a:p>
          <a:p>
            <a:r>
              <a:rPr lang="nl-NL" dirty="0"/>
              <a:t> </a:t>
            </a:r>
            <a:r>
              <a:rPr lang="nl-NL" dirty="0" smtClean="0"/>
              <a:t>8</a:t>
            </a:r>
            <a:r>
              <a:rPr lang="nl-NL" dirty="0"/>
              <a:t>.	</a:t>
            </a:r>
            <a:r>
              <a:rPr lang="nl-NL" dirty="0" smtClean="0"/>
              <a:t>2p	Een </a:t>
            </a:r>
            <a:r>
              <a:rPr lang="nl-NL" dirty="0"/>
              <a:t>betere economie / meer productie in Afrika zorgt voor meer werkgelegenheid voor de Afrikaanse bevolking, zodat de trek naar Europa van Afrikanen minder noodzakelijk / aantrekkelijker wordt</a:t>
            </a:r>
            <a:r>
              <a:rPr lang="nl-NL" dirty="0" smtClean="0"/>
              <a:t>. </a:t>
            </a:r>
            <a:r>
              <a:rPr lang="nl-NL" dirty="0"/>
              <a:t> </a:t>
            </a:r>
          </a:p>
          <a:p>
            <a:endParaRPr lang="nl-NL" dirty="0"/>
          </a:p>
        </p:txBody>
      </p:sp>
    </p:spTree>
    <p:extLst>
      <p:ext uri="{BB962C8B-B14F-4D97-AF65-F5344CB8AC3E}">
        <p14:creationId xmlns:p14="http://schemas.microsoft.com/office/powerpoint/2010/main" val="52337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1"/>
            <a:ext cx="8596668" cy="1320800"/>
          </a:xfrm>
        </p:spPr>
        <p:txBody>
          <a:bodyPr>
            <a:normAutofit/>
          </a:bodyPr>
          <a:lstStyle/>
          <a:p>
            <a:r>
              <a:rPr lang="nl-NL" dirty="0" smtClean="0"/>
              <a:t>Maak </a:t>
            </a:r>
            <a:r>
              <a:rPr lang="nl-NL" dirty="0" smtClean="0"/>
              <a:t>oefenopgave 2a en 2b</a:t>
            </a:r>
            <a:r>
              <a:rPr lang="nl-NL" b="1" dirty="0"/>
              <a:t/>
            </a:r>
            <a:br>
              <a:rPr lang="nl-NL" b="1" dirty="0"/>
            </a:br>
            <a:endParaRPr lang="nl-NL" b="1"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14 </a:t>
            </a:r>
            <a:r>
              <a:rPr lang="nl-NL" sz="2500" dirty="0" smtClean="0"/>
              <a:t>minuten de tijd</a:t>
            </a:r>
          </a:p>
          <a:p>
            <a:r>
              <a:rPr lang="nl-NL" sz="2500" dirty="0" smtClean="0"/>
              <a:t>Gebruik lesbrief als je er niet uit komt.</a:t>
            </a:r>
          </a:p>
          <a:p>
            <a:r>
              <a:rPr lang="nl-NL" sz="2500" dirty="0" smtClean="0"/>
              <a:t>Eerder klaar? </a:t>
            </a:r>
            <a:r>
              <a:rPr lang="nl-NL" sz="2500" dirty="0" smtClean="0"/>
              <a:t>Schrijf een gedicht voor je geliefde</a:t>
            </a:r>
            <a:endParaRPr lang="nl-NL" sz="2500" dirty="0" smtClean="0"/>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0" name="Ovaal 19"/>
          <p:cNvSpPr/>
          <p:nvPr/>
        </p:nvSpPr>
        <p:spPr>
          <a:xfrm>
            <a:off x="5767191"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1" name="Ovaal 20"/>
          <p:cNvSpPr/>
          <p:nvPr/>
        </p:nvSpPr>
        <p:spPr>
          <a:xfrm>
            <a:off x="5767191" y="197622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2" name="Ovaal 21"/>
          <p:cNvSpPr/>
          <p:nvPr/>
        </p:nvSpPr>
        <p:spPr>
          <a:xfrm>
            <a:off x="5767188" y="197622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23" name="Ovaal 22"/>
          <p:cNvSpPr/>
          <p:nvPr/>
        </p:nvSpPr>
        <p:spPr>
          <a:xfrm>
            <a:off x="5767188" y="19677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483969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wheel(1)">
                                      <p:cBhvr>
                                        <p:cTn id="47" dur="59000"/>
                                        <p:tgtEl>
                                          <p:spTgt spid="20"/>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wheel(1)">
                                      <p:cBhvr>
                                        <p:cTn id="51" dur="59000"/>
                                        <p:tgtEl>
                                          <p:spTgt spid="21"/>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22"/>
                                        </p:tgtEl>
                                        <p:attrNameLst>
                                          <p:attrName>style.visibility</p:attrName>
                                        </p:attrNameLst>
                                      </p:cBhvr>
                                      <p:to>
                                        <p:strVal val="visible"/>
                                      </p:to>
                                    </p:set>
                                    <p:animEffect transition="in" filter="wheel(1)">
                                      <p:cBhvr>
                                        <p:cTn id="55" dur="59000"/>
                                        <p:tgtEl>
                                          <p:spTgt spid="22"/>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23"/>
                                        </p:tgtEl>
                                        <p:attrNameLst>
                                          <p:attrName>style.visibility</p:attrName>
                                        </p:attrNameLst>
                                      </p:cBhvr>
                                      <p:to>
                                        <p:strVal val="visible"/>
                                      </p:to>
                                    </p:set>
                                    <p:animEffect transition="in" filter="wheel(1)">
                                      <p:cBhvr>
                                        <p:cTn id="59" dur="59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20" grpId="0" animBg="1"/>
      <p:bldP spid="21" grpId="0" animBg="1"/>
      <p:bldP spid="22" grpId="0" animBg="1"/>
      <p:bldP spid="2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0" y="1"/>
            <a:ext cx="9931400" cy="6041362"/>
          </a:xfrm>
        </p:spPr>
        <p:txBody>
          <a:bodyPr>
            <a:noAutofit/>
          </a:bodyPr>
          <a:lstStyle/>
          <a:p>
            <a:r>
              <a:rPr lang="nl-NL" dirty="0"/>
              <a:t>1.	</a:t>
            </a:r>
            <a:r>
              <a:rPr lang="nl-NL" dirty="0" smtClean="0"/>
              <a:t>2p	2013 </a:t>
            </a:r>
            <a:r>
              <a:rPr lang="nl-NL" dirty="0"/>
              <a:t>en 2015.</a:t>
            </a:r>
          </a:p>
          <a:p>
            <a:r>
              <a:rPr lang="nl-NL" dirty="0"/>
              <a:t>In deze jaren is de arbeidsproductiviteit procentueel meer gestegen dan de loonkosten.</a:t>
            </a:r>
          </a:p>
          <a:p>
            <a:r>
              <a:rPr lang="nl-NL" dirty="0"/>
              <a:t> </a:t>
            </a:r>
            <a:r>
              <a:rPr lang="nl-NL" dirty="0" smtClean="0"/>
              <a:t>2</a:t>
            </a:r>
            <a:r>
              <a:rPr lang="nl-NL" dirty="0"/>
              <a:t>.	</a:t>
            </a:r>
            <a:r>
              <a:rPr lang="nl-NL" dirty="0" smtClean="0"/>
              <a:t>2p	Indexcijfer </a:t>
            </a:r>
            <a:r>
              <a:rPr lang="nl-NL" dirty="0"/>
              <a:t>loonkosten per product = (101,8 / 99,7) × 100 = 102,11. Een stijging van 2,11%.</a:t>
            </a:r>
          </a:p>
          <a:p>
            <a:r>
              <a:rPr lang="nl-NL" dirty="0"/>
              <a:t> </a:t>
            </a:r>
            <a:r>
              <a:rPr lang="nl-NL" dirty="0" smtClean="0"/>
              <a:t>3</a:t>
            </a:r>
            <a:r>
              <a:rPr lang="nl-NL" dirty="0"/>
              <a:t>.	</a:t>
            </a:r>
            <a:r>
              <a:rPr lang="nl-NL" dirty="0" smtClean="0"/>
              <a:t>2p	Verslechterd</a:t>
            </a:r>
            <a:r>
              <a:rPr lang="nl-NL" dirty="0"/>
              <a:t>.</a:t>
            </a:r>
          </a:p>
          <a:p>
            <a:r>
              <a:rPr lang="nl-NL" dirty="0"/>
              <a:t>In land P stijgen de loonkosten per product met 2,11%. Bij de concurrerende landen bleven de loonkosten per product gelijk.</a:t>
            </a:r>
          </a:p>
          <a:p>
            <a:r>
              <a:rPr lang="nl-NL" dirty="0"/>
              <a:t> </a:t>
            </a:r>
            <a:r>
              <a:rPr lang="nl-NL" dirty="0" smtClean="0"/>
              <a:t>4</a:t>
            </a:r>
            <a:r>
              <a:rPr lang="nl-NL" dirty="0"/>
              <a:t>.	</a:t>
            </a:r>
            <a:r>
              <a:rPr lang="nl-NL" dirty="0" smtClean="0"/>
              <a:t>3p	Natuurlijke </a:t>
            </a:r>
            <a:r>
              <a:rPr lang="nl-NL" dirty="0"/>
              <a:t>omstandigheden.</a:t>
            </a:r>
          </a:p>
          <a:p>
            <a:pPr lvl="0"/>
            <a:r>
              <a:rPr lang="nl-NL" dirty="0"/>
              <a:t>Door meer zonuren kunnen Zuid-Europese landen bepaalde groenten, fruit en wijn goedkoper en kwalitatief beter produceren.</a:t>
            </a:r>
          </a:p>
          <a:p>
            <a:pPr lvl="0"/>
            <a:r>
              <a:rPr lang="nl-NL" dirty="0"/>
              <a:t>In sommige landen kunnen de grondstoffen goedkoper uit de grond gehaald worden.</a:t>
            </a:r>
          </a:p>
          <a:p>
            <a:r>
              <a:rPr lang="nl-NL" dirty="0"/>
              <a:t>	-	Technische ontwikkeling / innovatie / scholingsgraad van de beroepsbevolking. </a:t>
            </a:r>
          </a:p>
          <a:p>
            <a:r>
              <a:rPr lang="nl-NL" dirty="0"/>
              <a:t>		Landen kunnen door betere vaardigheden betere / goedkopere producten maken.</a:t>
            </a:r>
          </a:p>
          <a:p>
            <a:r>
              <a:rPr lang="nl-NL" dirty="0"/>
              <a:t>	- 	Infrastructuur. </a:t>
            </a:r>
          </a:p>
          <a:p>
            <a:r>
              <a:rPr lang="nl-NL" dirty="0"/>
              <a:t>		Door betere en meer havens, wegen en communicatiemiddelen kunnen de kosten van productie lager zijn.</a:t>
            </a:r>
          </a:p>
          <a:p>
            <a:r>
              <a:rPr lang="nl-NL" dirty="0"/>
              <a:t>	- 	Stabiele verhoudingen. </a:t>
            </a:r>
          </a:p>
          <a:p>
            <a:r>
              <a:rPr lang="nl-NL" dirty="0"/>
              <a:t>		Als er weinig stakingen zijn, bevordert dit de voortgang van productie, zodat de kosten lager zijn en de kwaliteit beter.</a:t>
            </a:r>
          </a:p>
          <a:p>
            <a:endParaRPr lang="nl-NL" dirty="0"/>
          </a:p>
        </p:txBody>
      </p:sp>
    </p:spTree>
    <p:extLst>
      <p:ext uri="{BB962C8B-B14F-4D97-AF65-F5344CB8AC3E}">
        <p14:creationId xmlns:p14="http://schemas.microsoft.com/office/powerpoint/2010/main" val="2704298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39700" y="139700"/>
            <a:ext cx="9829800" cy="6629400"/>
          </a:xfrm>
        </p:spPr>
        <p:txBody>
          <a:bodyPr>
            <a:normAutofit/>
          </a:bodyPr>
          <a:lstStyle/>
          <a:p>
            <a:r>
              <a:rPr lang="nl-NL" dirty="0"/>
              <a:t>1.	2p</a:t>
            </a:r>
          </a:p>
          <a:p>
            <a:r>
              <a:rPr lang="nl-NL" dirty="0"/>
              <a:t>De productie van broeken is arbeidsintensief; de kosten van het maken van een broek bestaan dus voor een groot deel uit loonkosten.</a:t>
            </a:r>
          </a:p>
          <a:p>
            <a:r>
              <a:rPr lang="nl-NL" dirty="0" smtClean="0"/>
              <a:t>2</a:t>
            </a:r>
            <a:r>
              <a:rPr lang="nl-NL" dirty="0"/>
              <a:t>.	2p</a:t>
            </a:r>
          </a:p>
          <a:p>
            <a:r>
              <a:rPr lang="nl-NL" dirty="0"/>
              <a:t>- de kosten van de stof.</a:t>
            </a:r>
          </a:p>
          <a:p>
            <a:r>
              <a:rPr lang="nl-NL" dirty="0"/>
              <a:t>- de kosten van huisvesting.</a:t>
            </a:r>
          </a:p>
          <a:p>
            <a:r>
              <a:rPr lang="nl-NL" dirty="0"/>
              <a:t>- de kosten van de machines.</a:t>
            </a:r>
          </a:p>
          <a:p>
            <a:r>
              <a:rPr lang="nl-NL" dirty="0"/>
              <a:t>- vervoerskosten.</a:t>
            </a:r>
          </a:p>
          <a:p>
            <a:r>
              <a:rPr lang="nl-NL" dirty="0"/>
              <a:t> </a:t>
            </a:r>
            <a:r>
              <a:rPr lang="nl-NL" dirty="0" smtClean="0"/>
              <a:t>3.</a:t>
            </a:r>
            <a:r>
              <a:rPr lang="nl-NL" dirty="0"/>
              <a:t>	2p</a:t>
            </a:r>
          </a:p>
          <a:p>
            <a:r>
              <a:rPr lang="nl-NL" dirty="0"/>
              <a:t>Land X = 9.900 / 900 = € 11</a:t>
            </a:r>
          </a:p>
          <a:p>
            <a:r>
              <a:rPr lang="nl-NL" dirty="0"/>
              <a:t>Land Y = 16.800 / 1.200 = € 14</a:t>
            </a:r>
          </a:p>
          <a:p>
            <a:r>
              <a:rPr lang="nl-NL" dirty="0"/>
              <a:t>Land Z = 30.000 / 2.500 = € 12</a:t>
            </a:r>
          </a:p>
          <a:p>
            <a:r>
              <a:rPr lang="nl-NL" dirty="0"/>
              <a:t>Dus in land X, want daar zijn de loonkosten per product het laagst.</a:t>
            </a:r>
          </a:p>
          <a:p>
            <a:r>
              <a:rPr lang="nl-NL" dirty="0"/>
              <a:t> </a:t>
            </a:r>
            <a:r>
              <a:rPr lang="nl-NL" dirty="0" smtClean="0"/>
              <a:t>4</a:t>
            </a:r>
            <a:r>
              <a:rPr lang="nl-NL" dirty="0"/>
              <a:t>.	2p</a:t>
            </a:r>
          </a:p>
          <a:p>
            <a:r>
              <a:rPr lang="nl-NL" dirty="0"/>
              <a:t>Bij modieuze broeken geldt dat snelle levering die inspeelt op de trends alleen mogelijk is als de productie dicht bij de afzetmarkt plaatsvindt.</a:t>
            </a:r>
          </a:p>
          <a:p>
            <a:endParaRPr lang="nl-NL" dirty="0"/>
          </a:p>
        </p:txBody>
      </p:sp>
    </p:spTree>
    <p:extLst>
      <p:ext uri="{BB962C8B-B14F-4D97-AF65-F5344CB8AC3E}">
        <p14:creationId xmlns:p14="http://schemas.microsoft.com/office/powerpoint/2010/main" val="3267834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Agenda:</a:t>
            </a:r>
            <a:endParaRPr lang="nl-NL" dirty="0"/>
          </a:p>
        </p:txBody>
      </p:sp>
      <p:sp>
        <p:nvSpPr>
          <p:cNvPr id="3" name="Tijdelijke aanduiding voor inhoud 2"/>
          <p:cNvSpPr>
            <a:spLocks noGrp="1"/>
          </p:cNvSpPr>
          <p:nvPr>
            <p:ph idx="1"/>
          </p:nvPr>
        </p:nvSpPr>
        <p:spPr/>
        <p:txBody>
          <a:bodyPr>
            <a:normAutofit/>
          </a:bodyPr>
          <a:lstStyle/>
          <a:p>
            <a:r>
              <a:rPr lang="nl-NL" sz="2500" dirty="0" smtClean="0"/>
              <a:t>Les 1: </a:t>
            </a:r>
            <a:r>
              <a:rPr lang="nl-NL" sz="2500" dirty="0" smtClean="0"/>
              <a:t>oefenopgaves verdienen en </a:t>
            </a:r>
            <a:r>
              <a:rPr lang="nl-NL" sz="2500" dirty="0" smtClean="0"/>
              <a:t>uitgeven.</a:t>
            </a:r>
          </a:p>
          <a:p>
            <a:r>
              <a:rPr lang="nl-NL" sz="2500" dirty="0" smtClean="0"/>
              <a:t>Les 2: (40 min rooster) oefenopgaves </a:t>
            </a:r>
            <a:r>
              <a:rPr lang="nl-NL" sz="2500" dirty="0" err="1" smtClean="0"/>
              <a:t>europa</a:t>
            </a:r>
            <a:r>
              <a:rPr lang="nl-NL" sz="2500" dirty="0" smtClean="0"/>
              <a:t>.</a:t>
            </a:r>
            <a:endParaRPr lang="nl-NL" sz="2500" dirty="0" smtClean="0"/>
          </a:p>
          <a:p>
            <a:endParaRPr lang="nl-NL" sz="2500" dirty="0" smtClean="0"/>
          </a:p>
          <a:p>
            <a:endParaRPr lang="nl-NL" sz="2500" dirty="0" smtClean="0"/>
          </a:p>
          <a:p>
            <a:endParaRPr lang="nl-NL" sz="2500" dirty="0"/>
          </a:p>
        </p:txBody>
      </p:sp>
    </p:spTree>
    <p:extLst>
      <p:ext uri="{BB962C8B-B14F-4D97-AF65-F5344CB8AC3E}">
        <p14:creationId xmlns:p14="http://schemas.microsoft.com/office/powerpoint/2010/main" val="28508832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Les </a:t>
            </a:r>
            <a:r>
              <a:rPr lang="nl-NL" dirty="0" smtClean="0"/>
              <a:t>1:</a:t>
            </a:r>
            <a:endParaRPr lang="nl-NL" dirty="0"/>
          </a:p>
        </p:txBody>
      </p:sp>
      <p:sp>
        <p:nvSpPr>
          <p:cNvPr id="3" name="Tijdelijke aanduiding voor inhoud 2"/>
          <p:cNvSpPr>
            <a:spLocks noGrp="1"/>
          </p:cNvSpPr>
          <p:nvPr>
            <p:ph idx="1"/>
          </p:nvPr>
        </p:nvSpPr>
        <p:spPr/>
        <p:txBody>
          <a:bodyPr>
            <a:normAutofit/>
          </a:bodyPr>
          <a:lstStyle/>
          <a:p>
            <a:r>
              <a:rPr lang="nl-NL" sz="2500" dirty="0" smtClean="0"/>
              <a:t>Herhalen theorie vorige lessen</a:t>
            </a:r>
          </a:p>
          <a:p>
            <a:r>
              <a:rPr lang="nl-NL" sz="2500" dirty="0" smtClean="0"/>
              <a:t>Aantal oefenopgaves verdienen en uitgeven.</a:t>
            </a:r>
            <a:endParaRPr lang="nl-NL" sz="2500" dirty="0"/>
          </a:p>
        </p:txBody>
      </p:sp>
    </p:spTree>
    <p:extLst>
      <p:ext uri="{BB962C8B-B14F-4D97-AF65-F5344CB8AC3E}">
        <p14:creationId xmlns:p14="http://schemas.microsoft.com/office/powerpoint/2010/main" val="23837456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Stof vorige </a:t>
            </a:r>
            <a:r>
              <a:rPr lang="nl-NL" dirty="0" err="1" smtClean="0"/>
              <a:t>vorige</a:t>
            </a:r>
            <a:r>
              <a:rPr lang="nl-NL" dirty="0" smtClean="0"/>
              <a:t> les: vrijhandel en protectionisme.</a:t>
            </a:r>
            <a:endParaRPr lang="nl-NL" dirty="0"/>
          </a:p>
        </p:txBody>
      </p:sp>
      <p:sp>
        <p:nvSpPr>
          <p:cNvPr id="3" name="Tijdelijke aanduiding voor inhoud 2"/>
          <p:cNvSpPr>
            <a:spLocks noGrp="1"/>
          </p:cNvSpPr>
          <p:nvPr>
            <p:ph idx="1"/>
          </p:nvPr>
        </p:nvSpPr>
        <p:spPr/>
        <p:txBody>
          <a:bodyPr>
            <a:noAutofit/>
          </a:bodyPr>
          <a:lstStyle/>
          <a:p>
            <a:r>
              <a:rPr lang="nl-NL" sz="2500" dirty="0" smtClean="0"/>
              <a:t>Wanneer je door bepaalde regels probeert je binnenlandse productie te beschermen van het buitenland spreken we van </a:t>
            </a:r>
            <a:r>
              <a:rPr lang="nl-NL" sz="2500" b="1" dirty="0" smtClean="0"/>
              <a:t>protectionisme.</a:t>
            </a:r>
          </a:p>
          <a:p>
            <a:r>
              <a:rPr lang="nl-NL" sz="2500" dirty="0" smtClean="0"/>
              <a:t>Redenen:</a:t>
            </a:r>
            <a:endParaRPr lang="nl-NL" sz="2500" dirty="0"/>
          </a:p>
          <a:p>
            <a:r>
              <a:rPr lang="nl-NL" sz="2500" dirty="0" smtClean="0"/>
              <a:t>Infant </a:t>
            </a:r>
            <a:r>
              <a:rPr lang="nl-NL" sz="2500" dirty="0" err="1" smtClean="0"/>
              <a:t>industry</a:t>
            </a:r>
            <a:r>
              <a:rPr lang="nl-NL" sz="2500" dirty="0" smtClean="0"/>
              <a:t>-argument : beschermen van jonge binnenlandse industrie</a:t>
            </a:r>
          </a:p>
          <a:p>
            <a:r>
              <a:rPr lang="nl-NL" sz="2500" dirty="0" smtClean="0"/>
              <a:t>Bescherming van de eigen werkgelegenheid.</a:t>
            </a:r>
          </a:p>
          <a:p>
            <a:r>
              <a:rPr lang="nl-NL" sz="2500" dirty="0" smtClean="0"/>
              <a:t>Anti dumping: om te voorkomen dat het buitenland voor een lagere prijs producten hier dumpt.</a:t>
            </a:r>
            <a:endParaRPr lang="nl-NL" sz="2500" dirty="0"/>
          </a:p>
        </p:txBody>
      </p:sp>
    </p:spTree>
    <p:extLst>
      <p:ext uri="{BB962C8B-B14F-4D97-AF65-F5344CB8AC3E}">
        <p14:creationId xmlns:p14="http://schemas.microsoft.com/office/powerpoint/2010/main" val="3934035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 beschermen we de binnenlandse productie</a:t>
            </a:r>
            <a:endParaRPr lang="nl-NL" dirty="0"/>
          </a:p>
        </p:txBody>
      </p:sp>
      <p:sp>
        <p:nvSpPr>
          <p:cNvPr id="3" name="Tijdelijke aanduiding voor inhoud 2"/>
          <p:cNvSpPr>
            <a:spLocks noGrp="1"/>
          </p:cNvSpPr>
          <p:nvPr>
            <p:ph idx="1"/>
          </p:nvPr>
        </p:nvSpPr>
        <p:spPr/>
        <p:txBody>
          <a:bodyPr>
            <a:normAutofit lnSpcReduction="10000"/>
          </a:bodyPr>
          <a:lstStyle/>
          <a:p>
            <a:r>
              <a:rPr lang="nl-NL" sz="2500" dirty="0" smtClean="0"/>
              <a:t>2 mogelijkheden:</a:t>
            </a:r>
          </a:p>
          <a:p>
            <a:r>
              <a:rPr lang="nl-NL" sz="2500" dirty="0" smtClean="0"/>
              <a:t>Optie 1: tarifaire maatregelen</a:t>
            </a:r>
          </a:p>
          <a:p>
            <a:r>
              <a:rPr lang="nl-NL" sz="2500" dirty="0" smtClean="0"/>
              <a:t>Invoerrechten/importheffingen</a:t>
            </a:r>
          </a:p>
          <a:p>
            <a:r>
              <a:rPr lang="nl-NL" sz="2500" dirty="0" smtClean="0"/>
              <a:t>Exportsubsidie.</a:t>
            </a:r>
          </a:p>
          <a:p>
            <a:r>
              <a:rPr lang="nl-NL" sz="2500" dirty="0" smtClean="0"/>
              <a:t>Subsidie binnenlandse productie.</a:t>
            </a:r>
          </a:p>
          <a:p>
            <a:r>
              <a:rPr lang="nl-NL" sz="2500" dirty="0" smtClean="0"/>
              <a:t>Optie 2: non-tarifaire maatregelen</a:t>
            </a:r>
          </a:p>
          <a:p>
            <a:r>
              <a:rPr lang="nl-NL" sz="2500" dirty="0" smtClean="0"/>
              <a:t>Invoerquota</a:t>
            </a:r>
          </a:p>
          <a:p>
            <a:r>
              <a:rPr lang="nl-NL" sz="2500" dirty="0" smtClean="0"/>
              <a:t>Zware kwaliteitseisen.</a:t>
            </a:r>
            <a:endParaRPr lang="nl-NL" sz="2500" dirty="0"/>
          </a:p>
        </p:txBody>
      </p:sp>
    </p:spTree>
    <p:extLst>
      <p:ext uri="{BB962C8B-B14F-4D97-AF65-F5344CB8AC3E}">
        <p14:creationId xmlns:p14="http://schemas.microsoft.com/office/powerpoint/2010/main" val="4067314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Stof vorige les: hoofdstuk 2 </a:t>
            </a:r>
            <a:r>
              <a:rPr lang="nl-NL" dirty="0"/>
              <a:t>E</a:t>
            </a:r>
            <a:r>
              <a:rPr lang="nl-NL" dirty="0" smtClean="0"/>
              <a:t>uropa, wel of niet samenwerken.</a:t>
            </a:r>
            <a:endParaRPr lang="nl-NL" dirty="0"/>
          </a:p>
        </p:txBody>
      </p:sp>
      <p:sp>
        <p:nvSpPr>
          <p:cNvPr id="3" name="Tijdelijke aanduiding voor inhoud 2"/>
          <p:cNvSpPr>
            <a:spLocks noGrp="1"/>
          </p:cNvSpPr>
          <p:nvPr>
            <p:ph idx="1"/>
          </p:nvPr>
        </p:nvSpPr>
        <p:spPr/>
        <p:txBody>
          <a:bodyPr>
            <a:normAutofit/>
          </a:bodyPr>
          <a:lstStyle/>
          <a:p>
            <a:r>
              <a:rPr lang="nl-NL" sz="2500" dirty="0" smtClean="0"/>
              <a:t>Binnen Europa wordt er op verschillende vlakken samengewerkt.</a:t>
            </a:r>
          </a:p>
          <a:p>
            <a:r>
              <a:rPr lang="nl-NL" sz="2500" dirty="0" smtClean="0"/>
              <a:t>2 redenen:</a:t>
            </a:r>
          </a:p>
          <a:p>
            <a:r>
              <a:rPr lang="nl-NL" sz="2500" dirty="0" smtClean="0"/>
              <a:t>Samen staan we sterker, 1 Europese munt, 1 Europees beleid.</a:t>
            </a:r>
          </a:p>
          <a:p>
            <a:r>
              <a:rPr lang="nl-NL" sz="2500" dirty="0" smtClean="0"/>
              <a:t>We kunnen alleen samen het probleem oplossen. Milieubeleid.</a:t>
            </a:r>
          </a:p>
          <a:p>
            <a:endParaRPr lang="nl-NL" sz="2500" dirty="0"/>
          </a:p>
        </p:txBody>
      </p:sp>
    </p:spTree>
    <p:extLst>
      <p:ext uri="{BB962C8B-B14F-4D97-AF65-F5344CB8AC3E}">
        <p14:creationId xmlns:p14="http://schemas.microsoft.com/office/powerpoint/2010/main" val="3032606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Milieuprobleem en milieubeleid:</a:t>
            </a:r>
            <a:endParaRPr lang="nl-NL" dirty="0"/>
          </a:p>
        </p:txBody>
      </p:sp>
      <p:sp>
        <p:nvSpPr>
          <p:cNvPr id="3" name="Tijdelijke aanduiding voor inhoud 2"/>
          <p:cNvSpPr>
            <a:spLocks noGrp="1"/>
          </p:cNvSpPr>
          <p:nvPr>
            <p:ph idx="1"/>
          </p:nvPr>
        </p:nvSpPr>
        <p:spPr/>
        <p:txBody>
          <a:bodyPr>
            <a:normAutofit/>
          </a:bodyPr>
          <a:lstStyle/>
          <a:p>
            <a:r>
              <a:rPr lang="nl-NL" sz="2500" dirty="0" smtClean="0"/>
              <a:t>Het milieuprobleem kent geen grenzen: vervuiling stopt niet bij een landsgrens.</a:t>
            </a:r>
          </a:p>
          <a:p>
            <a:r>
              <a:rPr lang="nl-NL" sz="2500" dirty="0" smtClean="0"/>
              <a:t>Toch zou je kunnen zeggen dat als elk land gewoon milieuvriendelijke produceert, het probleem wordt opgelost.</a:t>
            </a:r>
          </a:p>
          <a:p>
            <a:r>
              <a:rPr lang="nl-NL" sz="2500" dirty="0" smtClean="0"/>
              <a:t>Waarom lukt dit niet?</a:t>
            </a:r>
            <a:endParaRPr lang="nl-NL" sz="2500" dirty="0"/>
          </a:p>
        </p:txBody>
      </p:sp>
    </p:spTree>
    <p:extLst>
      <p:ext uri="{BB962C8B-B14F-4D97-AF65-F5344CB8AC3E}">
        <p14:creationId xmlns:p14="http://schemas.microsoft.com/office/powerpoint/2010/main" val="3240720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0"/>
            <a:ext cx="8596668" cy="1320800"/>
          </a:xfrm>
        </p:spPr>
        <p:txBody>
          <a:bodyPr/>
          <a:lstStyle/>
          <a:p>
            <a:r>
              <a:rPr lang="nl-NL" dirty="0" smtClean="0"/>
              <a:t>Het gevangen-dilemma</a:t>
            </a:r>
            <a:endParaRPr lang="nl-NL" dirty="0"/>
          </a:p>
        </p:txBody>
      </p:sp>
      <p:sp>
        <p:nvSpPr>
          <p:cNvPr id="3" name="Tijdelijke aanduiding voor inhoud 2"/>
          <p:cNvSpPr>
            <a:spLocks noGrp="1"/>
          </p:cNvSpPr>
          <p:nvPr>
            <p:ph idx="1"/>
          </p:nvPr>
        </p:nvSpPr>
        <p:spPr>
          <a:xfrm>
            <a:off x="254000" y="762000"/>
            <a:ext cx="10540999" cy="6095999"/>
          </a:xfrm>
        </p:spPr>
        <p:txBody>
          <a:bodyPr>
            <a:normAutofit fontScale="92500"/>
          </a:bodyPr>
          <a:lstStyle/>
          <a:p>
            <a:r>
              <a:rPr lang="nl-NL" sz="2500" dirty="0" smtClean="0"/>
              <a:t>Stel, een milieubeleid kost 150 miljoen euro</a:t>
            </a:r>
          </a:p>
          <a:p>
            <a:r>
              <a:rPr lang="nl-NL" sz="2500" dirty="0" smtClean="0"/>
              <a:t>Maar als het milieubeleid succesvol is levert het 200 miljoen euro op.</a:t>
            </a:r>
          </a:p>
          <a:p>
            <a:r>
              <a:rPr lang="nl-NL" sz="2500" dirty="0" smtClean="0"/>
              <a:t>Elk land mag </a:t>
            </a:r>
            <a:r>
              <a:rPr lang="nl-NL" sz="2500" dirty="0" err="1" smtClean="0"/>
              <a:t>afzondelijk</a:t>
            </a:r>
            <a:r>
              <a:rPr lang="nl-NL" sz="2500" dirty="0" smtClean="0"/>
              <a:t> bepalen of ze wel of geen beleid voeren.</a:t>
            </a:r>
          </a:p>
          <a:p>
            <a:r>
              <a:rPr lang="nl-NL" sz="2500" dirty="0" smtClean="0"/>
              <a:t>Stel: alle andere landen voeren een milieubeleid wat gaan wij doen?</a:t>
            </a:r>
          </a:p>
          <a:p>
            <a:r>
              <a:rPr lang="nl-NL" sz="2500" dirty="0" smtClean="0"/>
              <a:t>Geen milieubeleid voeren, tenslotte als alle landen milieubeleid voeren wordt dat milieubeleid succesvol. We verdienen door niks te doen 200 euro terwijl als we wel wat doen we (200-150 = 50) verdienen.</a:t>
            </a:r>
          </a:p>
          <a:p>
            <a:r>
              <a:rPr lang="nl-NL" sz="2500" dirty="0" smtClean="0"/>
              <a:t>Stel, alle andere landen voeren geen milieubeleid, wat gaan wij doen?</a:t>
            </a:r>
          </a:p>
          <a:p>
            <a:r>
              <a:rPr lang="nl-NL" sz="2500" dirty="0" smtClean="0"/>
              <a:t>Geen milieubeleid voeren, tenslotte als alle andere landen milieubeleid voeren wordt het milieubeleid niet succesvol. We verdienen door niks te doen niks, maar door wel wat doen we (0 – 150 = -150) verlies zouden maken.</a:t>
            </a:r>
          </a:p>
          <a:p>
            <a:r>
              <a:rPr lang="nl-NL" sz="2500" dirty="0" err="1" smtClean="0"/>
              <a:t>Cq</a:t>
            </a:r>
            <a:r>
              <a:rPr lang="nl-NL" sz="2500" dirty="0" smtClean="0"/>
              <a:t>: als alle landen zo denken gebeurd er niks.</a:t>
            </a:r>
            <a:endParaRPr lang="nl-NL" sz="2500" dirty="0"/>
          </a:p>
        </p:txBody>
      </p:sp>
    </p:spTree>
    <p:extLst>
      <p:ext uri="{BB962C8B-B14F-4D97-AF65-F5344CB8AC3E}">
        <p14:creationId xmlns:p14="http://schemas.microsoft.com/office/powerpoint/2010/main" val="378913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1"/>
            <a:ext cx="8596668" cy="1320800"/>
          </a:xfrm>
        </p:spPr>
        <p:txBody>
          <a:bodyPr>
            <a:normAutofit/>
          </a:bodyPr>
          <a:lstStyle/>
          <a:p>
            <a:r>
              <a:rPr lang="nl-NL" dirty="0" smtClean="0"/>
              <a:t>Maak oefenopgave 1:</a:t>
            </a:r>
            <a:r>
              <a:rPr lang="nl-NL" b="1" dirty="0"/>
              <a:t>Recessie en beleid</a:t>
            </a:r>
            <a:br>
              <a:rPr lang="nl-NL" b="1" dirty="0"/>
            </a:br>
            <a:endParaRPr lang="nl-NL" b="1"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15 minuten de tijd</a:t>
            </a:r>
          </a:p>
          <a:p>
            <a:r>
              <a:rPr lang="nl-NL" sz="2500" dirty="0" smtClean="0"/>
              <a:t>Gebruik lesbrief als je er niet uit komt.</a:t>
            </a:r>
          </a:p>
          <a:p>
            <a:r>
              <a:rPr lang="nl-NL" sz="2500" dirty="0" smtClean="0"/>
              <a:t>Eerder klaar? 2</a:t>
            </a:r>
            <a:r>
              <a:rPr lang="nl-NL" sz="2500" baseline="30000" dirty="0" smtClean="0"/>
              <a:t>de</a:t>
            </a:r>
            <a:r>
              <a:rPr lang="nl-NL" sz="2500" dirty="0" smtClean="0"/>
              <a:t> oefenopgave.</a:t>
            </a:r>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2"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90" y="19760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86" y="19424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5767186" y="19424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563900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heel(1)">
                                      <p:cBhvr>
                                        <p:cTn id="63" dur="59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1833</TotalTime>
  <Words>542</Words>
  <Application>Microsoft Office PowerPoint</Application>
  <PresentationFormat>Breedbeeld</PresentationFormat>
  <Paragraphs>166</Paragraphs>
  <Slides>17</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17</vt:i4>
      </vt:variant>
    </vt:vector>
  </HeadingPairs>
  <TitlesOfParts>
    <vt:vector size="21" baseType="lpstr">
      <vt:lpstr>Arial</vt:lpstr>
      <vt:lpstr>Trebuchet MS</vt:lpstr>
      <vt:lpstr>Wingdings 3</vt:lpstr>
      <vt:lpstr>Facet</vt:lpstr>
      <vt:lpstr>Welkom Havo 5.</vt:lpstr>
      <vt:lpstr>Agenda:</vt:lpstr>
      <vt:lpstr>Les 1:</vt:lpstr>
      <vt:lpstr>Stof vorige vorige les: vrijhandel en protectionisme.</vt:lpstr>
      <vt:lpstr>Hoe beschermen we de binnenlandse productie</vt:lpstr>
      <vt:lpstr>Stof vorige les: hoofdstuk 2 Europa, wel of niet samenwerken.</vt:lpstr>
      <vt:lpstr>Milieuprobleem en milieubeleid:</vt:lpstr>
      <vt:lpstr>Het gevangen-dilemma</vt:lpstr>
      <vt:lpstr>Maak oefenopgave 1:Recessie en beleid </vt:lpstr>
      <vt:lpstr>PowerPoint-presentatie</vt:lpstr>
      <vt:lpstr>Maak oefenopgave 2: Portugal en de EU </vt:lpstr>
      <vt:lpstr>PowerPoint-presentatie</vt:lpstr>
      <vt:lpstr>Maak oefenopgave 1: </vt:lpstr>
      <vt:lpstr>PowerPoint-presentatie</vt:lpstr>
      <vt:lpstr>Maak oefenopgave 2a en 2b </vt:lpstr>
      <vt:lpstr>PowerPoint-presentatie</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 VWO 5.</dc:title>
  <dc:creator>Jacobs, B (Bas)</dc:creator>
  <cp:lastModifiedBy>Bas Jacobs</cp:lastModifiedBy>
  <cp:revision>127</cp:revision>
  <dcterms:created xsi:type="dcterms:W3CDTF">2017-08-27T09:00:36Z</dcterms:created>
  <dcterms:modified xsi:type="dcterms:W3CDTF">2017-12-18T10:11:15Z</dcterms:modified>
</cp:coreProperties>
</file>